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338" r:id="rId4"/>
    <p:sldId id="385" r:id="rId5"/>
    <p:sldId id="396" r:id="rId6"/>
    <p:sldId id="405" r:id="rId7"/>
    <p:sldId id="397" r:id="rId8"/>
    <p:sldId id="406" r:id="rId9"/>
    <p:sldId id="39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63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8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9184F4-E79E-344E-BA5A-58AE8FB4C99B}"/>
              </a:ext>
            </a:extLst>
          </p:cNvPr>
          <p:cNvSpPr txBox="1"/>
          <p:nvPr/>
        </p:nvSpPr>
        <p:spPr>
          <a:xfrm>
            <a:off x="567559" y="536027"/>
            <a:ext cx="976411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13.1 Types of Wheeled Mobile Robots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13.2 Omnidirectional Wheeled Mobile Robots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13.3 Nonholonomic Wheeled Mobile Robots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13.4 Odometry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66845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Relationship between planar and spatial twist: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9906FE-A89E-514C-9FF4-92E4D7B91D9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3182" y="2388382"/>
            <a:ext cx="2051492" cy="236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Odometry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(or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dead reckoning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A0F8BB-95BF-9C4C-A337-722577514F6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24" y="1896663"/>
            <a:ext cx="8224346" cy="30563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DCED401-DC09-F249-85A0-E49215AF15FA}"/>
              </a:ext>
            </a:extLst>
          </p:cNvPr>
          <p:cNvSpPr/>
          <p:nvPr/>
        </p:nvSpPr>
        <p:spPr>
          <a:xfrm>
            <a:off x="951345" y="3149600"/>
            <a:ext cx="3925455" cy="58189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Diff-drive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184512-D079-3B49-BCD4-3E4D5DF092A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9154" y="1939636"/>
            <a:ext cx="7112718" cy="389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095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F64597-DC07-7445-8238-7082B48893C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114" y="1264526"/>
            <a:ext cx="5583969" cy="4224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E357B0-54F1-9147-ABFE-23DAB718757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1958" y="2179422"/>
            <a:ext cx="8589579" cy="383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794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F64597-DC07-7445-8238-7082B48893C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114" y="1264526"/>
            <a:ext cx="5583969" cy="42247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4EF2B32-B0E9-DE44-930C-23104DDAD21B}"/>
              </a:ext>
            </a:extLst>
          </p:cNvPr>
          <p:cNvGrpSpPr/>
          <p:nvPr/>
        </p:nvGrpSpPr>
        <p:grpSpPr>
          <a:xfrm>
            <a:off x="1048407" y="2179422"/>
            <a:ext cx="9299027" cy="3870961"/>
            <a:chOff x="1048407" y="2179422"/>
            <a:chExt cx="9299027" cy="387096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5E357B0-54F1-9147-ABFE-23DAB71875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81958" y="2179422"/>
              <a:ext cx="8589579" cy="383074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CC98F8B-313D-B444-96A9-028C1D612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48407" y="2210953"/>
              <a:ext cx="9299027" cy="374308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9EF7F13-57A6-314F-BDF9-0DE4162F84D4}"/>
                </a:ext>
              </a:extLst>
            </p:cNvPr>
            <p:cNvSpPr/>
            <p:nvPr/>
          </p:nvSpPr>
          <p:spPr>
            <a:xfrm>
              <a:off x="3949262" y="5880538"/>
              <a:ext cx="260131" cy="1296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83294E-DB23-A947-A071-4DBAF51B75A4}"/>
                </a:ext>
              </a:extLst>
            </p:cNvPr>
            <p:cNvSpPr/>
            <p:nvPr/>
          </p:nvSpPr>
          <p:spPr>
            <a:xfrm>
              <a:off x="9367345" y="5920759"/>
              <a:ext cx="260131" cy="1296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74203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9963254-C25F-964A-84A6-27126C7DCE9C}" type="slidenum">
              <a:rPr lang="en-US" smtClean="0"/>
              <a:t>7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3560C1-E71E-7C43-81FB-61A31479C5C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0985" y="1523124"/>
            <a:ext cx="4993071" cy="15915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FF7D3B8-BA0B-984C-98CD-76D6D688AEE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0985" y="4104182"/>
            <a:ext cx="5541818" cy="10091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8DFE5C-95FF-6441-BE74-71229BF15AB5}"/>
              </a:ext>
            </a:extLst>
          </p:cNvPr>
          <p:cNvSpPr txBox="1"/>
          <p:nvPr/>
        </p:nvSpPr>
        <p:spPr>
          <a:xfrm>
            <a:off x="650985" y="3429000"/>
            <a:ext cx="458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3A83754-36C3-5648-8423-567ECA190AC4}"/>
              </a:ext>
            </a:extLst>
          </p:cNvPr>
          <p:cNvGrpSpPr/>
          <p:nvPr/>
        </p:nvGrpSpPr>
        <p:grpSpPr>
          <a:xfrm>
            <a:off x="5737303" y="3019962"/>
            <a:ext cx="5858583" cy="977462"/>
            <a:chOff x="6390540" y="2215055"/>
            <a:chExt cx="5858583" cy="977462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718C0ED7-DAA9-3E48-91EB-6550C0A00211}"/>
                </a:ext>
              </a:extLst>
            </p:cNvPr>
            <p:cNvSpPr/>
            <p:nvPr/>
          </p:nvSpPr>
          <p:spPr>
            <a:xfrm>
              <a:off x="6390540" y="2215055"/>
              <a:ext cx="5858583" cy="977462"/>
            </a:xfrm>
            <a:prstGeom prst="roundRect">
              <a:avLst/>
            </a:prstGeom>
            <a:solidFill>
              <a:srgbClr val="FFFF00">
                <a:alpha val="94902"/>
              </a:srgbClr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D8D5996-23BD-EA40-AB77-BFB8B40A9F67}"/>
                </a:ext>
              </a:extLst>
            </p:cNvPr>
            <p:cNvSpPr txBox="1"/>
            <p:nvPr/>
          </p:nvSpPr>
          <p:spPr>
            <a:xfrm>
              <a:off x="6537216" y="2273937"/>
              <a:ext cx="564609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Could instead use </a:t>
              </a:r>
              <a:r>
                <a:rPr lang="en-US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(2)</a:t>
              </a: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 representations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and use a matrix exponential for </a:t>
              </a:r>
              <a:r>
                <a:rPr lang="en-US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(2)</a:t>
              </a: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ECD0A8B-4059-8746-ABD2-CEE92CA4C335}"/>
              </a:ext>
            </a:extLst>
          </p:cNvPr>
          <p:cNvSpPr txBox="1"/>
          <p:nvPr/>
        </p:nvSpPr>
        <p:spPr>
          <a:xfrm>
            <a:off x="2335670" y="5433020"/>
            <a:ext cx="13260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rotate the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6801863-3C6B-A440-86BB-D9CC899471CA}"/>
              </a:ext>
            </a:extLst>
          </p:cNvPr>
          <p:cNvCxnSpPr>
            <a:endCxn id="11" idx="0"/>
          </p:cNvCxnSpPr>
          <p:nvPr/>
        </p:nvCxnSpPr>
        <p:spPr>
          <a:xfrm flipH="1">
            <a:off x="2998672" y="5052848"/>
            <a:ext cx="4659" cy="3801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359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“Matrix exponential” for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using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center of rotation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 visualization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9963254-C25F-964A-84A6-27126C7DCE9C}" type="slidenum">
              <a:rPr lang="en-US" smtClean="0"/>
              <a:t>8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DCF3D13-939B-D749-9628-6261DC768B3D}"/>
              </a:ext>
            </a:extLst>
          </p:cNvPr>
          <p:cNvGrpSpPr/>
          <p:nvPr/>
        </p:nvGrpSpPr>
        <p:grpSpPr>
          <a:xfrm>
            <a:off x="1277008" y="1826175"/>
            <a:ext cx="8705192" cy="2220178"/>
            <a:chOff x="1277008" y="2677291"/>
            <a:chExt cx="8705192" cy="222017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2480F2B-3A47-C34D-ADFD-00D0E1D5B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77008" y="2677291"/>
              <a:ext cx="8455572" cy="2220178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C814665-B181-7C4A-8F60-1D711110C306}"/>
                </a:ext>
              </a:extLst>
            </p:cNvPr>
            <p:cNvSpPr/>
            <p:nvPr/>
          </p:nvSpPr>
          <p:spPr>
            <a:xfrm>
              <a:off x="9222828" y="3097924"/>
              <a:ext cx="759372" cy="40990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E84D773-BA8F-6643-BF29-4FDC680DB2CF}"/>
              </a:ext>
            </a:extLst>
          </p:cNvPr>
          <p:cNvGrpSpPr/>
          <p:nvPr/>
        </p:nvGrpSpPr>
        <p:grpSpPr>
          <a:xfrm>
            <a:off x="894735" y="4429259"/>
            <a:ext cx="3143865" cy="1990153"/>
            <a:chOff x="1519182" y="4206275"/>
            <a:chExt cx="3143865" cy="199015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F8A854E-B391-7248-9E34-FD9B909A7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19182" y="4206275"/>
              <a:ext cx="3143865" cy="1990153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7067A22-D563-DD4E-A444-2C923EF831A9}"/>
                </a:ext>
              </a:extLst>
            </p:cNvPr>
            <p:cNvSpPr txBox="1"/>
            <p:nvPr/>
          </p:nvSpPr>
          <p:spPr>
            <a:xfrm>
              <a:off x="3334406" y="4642945"/>
              <a:ext cx="8018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CoR</a:t>
              </a:r>
              <a:endParaRPr 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2819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E3A71FB-D7CC-9E46-86A7-53F638B69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B699A1-105D-1448-BA66-4E86F8AFF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0F99FB-9120-914C-BEA4-BB8698E8EC71}"/>
              </a:ext>
            </a:extLst>
          </p:cNvPr>
          <p:cNvSpPr/>
          <p:nvPr/>
        </p:nvSpPr>
        <p:spPr>
          <a:xfrm>
            <a:off x="1765738" y="1079938"/>
            <a:ext cx="1166648" cy="1584434"/>
          </a:xfrm>
          <a:prstGeom prst="rect">
            <a:avLst/>
          </a:prstGeom>
          <a:solidFill>
            <a:srgbClr val="FFFFFF">
              <a:alpha val="9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0F2987E-1B15-0946-9000-80BF7B809F21}"/>
              </a:ext>
            </a:extLst>
          </p:cNvPr>
          <p:cNvSpPr/>
          <p:nvPr/>
        </p:nvSpPr>
        <p:spPr>
          <a:xfrm>
            <a:off x="1891862" y="2215056"/>
            <a:ext cx="134007" cy="323193"/>
          </a:xfrm>
          <a:prstGeom prst="roundRect">
            <a:avLst/>
          </a:prstGeom>
          <a:solidFill>
            <a:schemeClr val="tx2">
              <a:alpha val="9490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B29F535-6ED5-0749-9E0B-4D15DFD393C8}"/>
              </a:ext>
            </a:extLst>
          </p:cNvPr>
          <p:cNvSpPr/>
          <p:nvPr/>
        </p:nvSpPr>
        <p:spPr>
          <a:xfrm>
            <a:off x="2676196" y="2215055"/>
            <a:ext cx="134007" cy="323193"/>
          </a:xfrm>
          <a:prstGeom prst="roundRect">
            <a:avLst/>
          </a:prstGeom>
          <a:solidFill>
            <a:schemeClr val="tx2">
              <a:alpha val="9490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437A0AA-AE42-7B4E-B0C4-EFE79D4D7FCD}"/>
              </a:ext>
            </a:extLst>
          </p:cNvPr>
          <p:cNvSpPr/>
          <p:nvPr/>
        </p:nvSpPr>
        <p:spPr>
          <a:xfrm>
            <a:off x="2676196" y="1250729"/>
            <a:ext cx="45719" cy="323193"/>
          </a:xfrm>
          <a:prstGeom prst="roundRect">
            <a:avLst/>
          </a:prstGeom>
          <a:solidFill>
            <a:schemeClr val="tx2">
              <a:alpha val="9490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3C8DD81-2BD8-754F-8069-E76A05435BD3}"/>
              </a:ext>
            </a:extLst>
          </p:cNvPr>
          <p:cNvSpPr/>
          <p:nvPr/>
        </p:nvSpPr>
        <p:spPr>
          <a:xfrm>
            <a:off x="3578771" y="2349062"/>
            <a:ext cx="141890" cy="141890"/>
          </a:xfrm>
          <a:prstGeom prst="ellipse">
            <a:avLst/>
          </a:prstGeom>
          <a:solidFill>
            <a:schemeClr val="tx1">
              <a:alpha val="9490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8CCEDF-9A5D-3343-B353-BCC166CF1137}"/>
              </a:ext>
            </a:extLst>
          </p:cNvPr>
          <p:cNvSpPr txBox="1"/>
          <p:nvPr/>
        </p:nvSpPr>
        <p:spPr>
          <a:xfrm>
            <a:off x="412912" y="2004508"/>
            <a:ext cx="11448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rear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wheels</a:t>
            </a:r>
          </a:p>
        </p:txBody>
      </p:sp>
      <p:sp>
        <p:nvSpPr>
          <p:cNvPr id="18" name="Circular Arrow 17">
            <a:extLst>
              <a:ext uri="{FF2B5EF4-FFF2-40B4-BE49-F238E27FC236}">
                <a16:creationId xmlns:a16="http://schemas.microsoft.com/office/drawing/2014/main" id="{A1E48AF3-146A-6540-8836-BD5CF57DF2DE}"/>
              </a:ext>
            </a:extLst>
          </p:cNvPr>
          <p:cNvSpPr/>
          <p:nvPr/>
        </p:nvSpPr>
        <p:spPr>
          <a:xfrm>
            <a:off x="3421116" y="2120462"/>
            <a:ext cx="457200" cy="457200"/>
          </a:xfrm>
          <a:prstGeom prst="circularArrow">
            <a:avLst/>
          </a:prstGeom>
          <a:solidFill>
            <a:srgbClr val="FFFFFF">
              <a:alpha val="9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26FE28-79BF-364E-8434-9D28A5D40230}"/>
              </a:ext>
            </a:extLst>
          </p:cNvPr>
          <p:cNvSpPr txBox="1"/>
          <p:nvPr/>
        </p:nvSpPr>
        <p:spPr>
          <a:xfrm>
            <a:off x="3236777" y="2488719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CoR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BC7EDA-5EF2-A945-B049-EF49A9972E74}"/>
              </a:ext>
            </a:extLst>
          </p:cNvPr>
          <p:cNvSpPr txBox="1"/>
          <p:nvPr/>
        </p:nvSpPr>
        <p:spPr>
          <a:xfrm>
            <a:off x="5092262" y="772510"/>
            <a:ext cx="608852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Draw the proper angles of the front wheels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of the car-like mobile robot for the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CoR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shown.  (Ackermann steering.)  How do the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rolling speeds of the rear wheels compare?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CB0E840-FFE1-D644-A12C-894D47E809D2}"/>
              </a:ext>
            </a:extLst>
          </p:cNvPr>
          <p:cNvGrpSpPr/>
          <p:nvPr/>
        </p:nvGrpSpPr>
        <p:grpSpPr>
          <a:xfrm>
            <a:off x="1922739" y="3795161"/>
            <a:ext cx="1270682" cy="1897116"/>
            <a:chOff x="1922739" y="3462276"/>
            <a:chExt cx="1270682" cy="189711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8ED0367-CEBC-E548-97CA-DE3F8040E647}"/>
                </a:ext>
              </a:extLst>
            </p:cNvPr>
            <p:cNvGrpSpPr/>
            <p:nvPr/>
          </p:nvGrpSpPr>
          <p:grpSpPr>
            <a:xfrm>
              <a:off x="2480444" y="3958889"/>
              <a:ext cx="195752" cy="1400503"/>
              <a:chOff x="6182710" y="3588399"/>
              <a:chExt cx="195752" cy="1400503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10D53A4-F099-BE49-8DE7-F51150CB5614}"/>
                  </a:ext>
                </a:extLst>
              </p:cNvPr>
              <p:cNvCxnSpPr/>
              <p:nvPr/>
            </p:nvCxnSpPr>
            <p:spPr>
              <a:xfrm>
                <a:off x="6273361" y="3679050"/>
                <a:ext cx="0" cy="12192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20A69FCC-9D07-134C-BC6A-828354D687E9}"/>
                  </a:ext>
                </a:extLst>
              </p:cNvPr>
              <p:cNvSpPr/>
              <p:nvPr/>
            </p:nvSpPr>
            <p:spPr>
              <a:xfrm>
                <a:off x="6182710" y="4807599"/>
                <a:ext cx="181303" cy="181303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E19A3EAA-8FC8-6845-A7CC-C028DD88F742}"/>
                  </a:ext>
                </a:extLst>
              </p:cNvPr>
              <p:cNvSpPr/>
              <p:nvPr/>
            </p:nvSpPr>
            <p:spPr>
              <a:xfrm>
                <a:off x="6197159" y="3588399"/>
                <a:ext cx="181303" cy="181303"/>
              </a:xfrm>
              <a:prstGeom prst="ellipse">
                <a:avLst/>
              </a:prstGeom>
              <a:solidFill>
                <a:srgbClr val="FFFF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B8C8D84-2AEF-9544-BC11-524991FDE02C}"/>
                </a:ext>
              </a:extLst>
            </p:cNvPr>
            <p:cNvCxnSpPr/>
            <p:nvPr/>
          </p:nvCxnSpPr>
          <p:spPr>
            <a:xfrm flipV="1">
              <a:off x="2681042" y="3462276"/>
              <a:ext cx="512379" cy="512379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9FC1997-D5E9-DB4C-8051-C84C9932AA7D}"/>
                </a:ext>
              </a:extLst>
            </p:cNvPr>
            <p:cNvCxnSpPr/>
            <p:nvPr/>
          </p:nvCxnSpPr>
          <p:spPr>
            <a:xfrm flipV="1">
              <a:off x="1922739" y="4665710"/>
              <a:ext cx="512379" cy="512379"/>
            </a:xfrm>
            <a:prstGeom prst="straightConnector1">
              <a:avLst/>
            </a:prstGeom>
            <a:ln w="12700">
              <a:tailEnd type="triangle"/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80FA7E9-0E7C-524F-A997-46FA4CED6CE8}"/>
              </a:ext>
            </a:extLst>
          </p:cNvPr>
          <p:cNvSpPr txBox="1"/>
          <p:nvPr/>
        </p:nvSpPr>
        <p:spPr>
          <a:xfrm>
            <a:off x="5092261" y="3961177"/>
            <a:ext cx="65875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Your mobile robot is equipped with two mouse</a:t>
            </a:r>
          </a:p>
          <a:p>
            <a:pPr algn="l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sensors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 odometry.  They report the velocity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vectors shown.  Where is the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CoR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DFA7CA52-EBFA-D844-B7BF-3401A2462BD2}"/>
              </a:ext>
            </a:extLst>
          </p:cNvPr>
          <p:cNvSpPr/>
          <p:nvPr/>
        </p:nvSpPr>
        <p:spPr>
          <a:xfrm>
            <a:off x="2000645" y="1250729"/>
            <a:ext cx="45719" cy="323193"/>
          </a:xfrm>
          <a:prstGeom prst="roundRect">
            <a:avLst/>
          </a:prstGeom>
          <a:solidFill>
            <a:schemeClr val="tx2">
              <a:alpha val="9490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434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>
            <a:alpha val="94902"/>
          </a:srgb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17668</TotalTime>
  <Words>283</Words>
  <Application>Microsoft Macintosh PowerPoint</Application>
  <PresentationFormat>Widescreen</PresentationFormat>
  <Paragraphs>71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718</cp:revision>
  <cp:lastPrinted>2020-11-13T20:21:54Z</cp:lastPrinted>
  <dcterms:created xsi:type="dcterms:W3CDTF">2020-09-16T15:38:21Z</dcterms:created>
  <dcterms:modified xsi:type="dcterms:W3CDTF">2020-11-24T05:01:32Z</dcterms:modified>
</cp:coreProperties>
</file>

<file path=docProps/thumbnail.jpeg>
</file>